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276" r:id="rId3"/>
    <p:sldId id="260" r:id="rId4"/>
    <p:sldId id="273" r:id="rId5"/>
    <p:sldId id="279" r:id="rId6"/>
    <p:sldId id="278" r:id="rId7"/>
    <p:sldId id="263" r:id="rId8"/>
    <p:sldId id="280" r:id="rId9"/>
    <p:sldId id="269" r:id="rId10"/>
    <p:sldId id="282" r:id="rId11"/>
    <p:sldId id="281" r:id="rId12"/>
    <p:sldId id="265" r:id="rId13"/>
    <p:sldId id="283" r:id="rId14"/>
    <p:sldId id="271" r:id="rId15"/>
    <p:sldId id="272" r:id="rId16"/>
    <p:sldId id="262" r:id="rId17"/>
    <p:sldId id="257" r:id="rId1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62" autoAdjust="0"/>
    <p:restoredTop sz="94604" autoAdjust="0"/>
  </p:normalViewPr>
  <p:slideViewPr>
    <p:cSldViewPr showGuides="1">
      <p:cViewPr varScale="1">
        <p:scale>
          <a:sx n="110" d="100"/>
          <a:sy n="110" d="100"/>
        </p:scale>
        <p:origin x="1266" y="102"/>
      </p:cViewPr>
      <p:guideLst>
        <p:guide orient="horz" pos="2160"/>
        <p:guide pos="31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400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FFD4A-1AC6-4EDD-9109-D6D505245782}" type="datetimeFigureOut">
              <a:rPr lang="de-DE" smtClean="0"/>
              <a:t>24.09.2018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C22CE-EB98-45E4-AD5F-A92265D1C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69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132DB-FEF9-405A-8233-7B3CA2CD9596}" type="datetimeFigureOut">
              <a:rPr lang="de-DE" smtClean="0"/>
              <a:t>24.09.2018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520A-CCFD-4417-A5AA-9FC3A66C3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95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260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066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625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138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381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317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233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31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034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081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175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447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474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096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970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954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9520A-CCFD-4417-A5AA-9FC3A66C396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74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Standort Gieß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2" y="3573016"/>
            <a:ext cx="3057525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eck 9"/>
          <p:cNvSpPr/>
          <p:nvPr userDrawn="1"/>
        </p:nvSpPr>
        <p:spPr>
          <a:xfrm>
            <a:off x="142341" y="0"/>
            <a:ext cx="216024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505191" y="0"/>
            <a:ext cx="466409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776864" cy="2664296"/>
          </a:xfrm>
        </p:spPr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2" name="Datumsplatzhalter 6"/>
          <p:cNvSpPr>
            <a:spLocks noGrp="1"/>
          </p:cNvSpPr>
          <p:nvPr>
            <p:ph type="dt" sz="half" idx="10"/>
          </p:nvPr>
        </p:nvSpPr>
        <p:spPr>
          <a:xfrm>
            <a:off x="957600" y="6490800"/>
            <a:ext cx="2133600" cy="365125"/>
          </a:xfrm>
        </p:spPr>
        <p:txBody>
          <a:bodyPr/>
          <a:lstStyle/>
          <a:p>
            <a:fld id="{42FF4981-D58A-47A0-8E37-5C5E25679D94}" type="datetime4">
              <a:rPr lang="de-DE" smtClean="0"/>
              <a:t>24. September 2018</a:t>
            </a:fld>
            <a:endParaRPr lang="de-DE" dirty="0"/>
          </a:p>
        </p:txBody>
      </p:sp>
      <p:pic>
        <p:nvPicPr>
          <p:cNvPr id="2050" name="Picture 2" descr="http://mtjz.de/images/mtjz_logo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595" y="5846337"/>
            <a:ext cx="5394460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74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  <a:defRPr baseline="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36176-8387-4FE0-82AA-5796E0A68267}" type="datetime4">
              <a:rPr lang="de-DE" smtClean="0"/>
              <a:t>24. September 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2462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4149080"/>
            <a:ext cx="7776864" cy="1362075"/>
          </a:xfrm>
        </p:spPr>
        <p:txBody>
          <a:bodyPr anchor="t">
            <a:noAutofit/>
          </a:bodyPr>
          <a:lstStyle>
            <a:lvl1pPr algn="l">
              <a:defRPr sz="34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87624" y="2924945"/>
            <a:ext cx="7776864" cy="12241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957600" y="6490800"/>
            <a:ext cx="1479924" cy="365125"/>
          </a:xfrm>
          <a:prstGeom prst="rect">
            <a:avLst/>
          </a:prstGeom>
        </p:spPr>
        <p:txBody>
          <a:bodyPr/>
          <a:lstStyle/>
          <a:p>
            <a:fld id="{DBF05904-CB65-461B-AC2B-5C29436BED0D}" type="datetime4">
              <a:rPr lang="de-DE" smtClean="0"/>
              <a:t>24. September 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92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7624" y="1602000"/>
            <a:ext cx="3744416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20072" y="1628800"/>
            <a:ext cx="3744416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C888-A63A-4893-8343-EE0A9204B404}" type="datetime4">
              <a:rPr lang="de-DE" smtClean="0"/>
              <a:t>24. September 2018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9259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87624" y="1533600"/>
            <a:ext cx="3744416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187624" y="2174400"/>
            <a:ext cx="3744416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220072" y="1533600"/>
            <a:ext cx="3744416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220072" y="2174400"/>
            <a:ext cx="3744416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957600" y="6490800"/>
            <a:ext cx="1479924" cy="365125"/>
          </a:xfrm>
          <a:prstGeom prst="rect">
            <a:avLst/>
          </a:prstGeom>
        </p:spPr>
        <p:txBody>
          <a:bodyPr/>
          <a:lstStyle/>
          <a:p>
            <a:fld id="{4E0F9D32-C81B-43BE-B581-D469F5AB2507}" type="datetime4">
              <a:rPr lang="de-DE" smtClean="0"/>
              <a:t>24. September 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893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957600" y="6490800"/>
            <a:ext cx="1479924" cy="365125"/>
          </a:xfrm>
          <a:prstGeom prst="rect">
            <a:avLst/>
          </a:prstGeom>
        </p:spPr>
        <p:txBody>
          <a:bodyPr/>
          <a:lstStyle/>
          <a:p>
            <a:fld id="{BE44C8B3-6479-47C3-AB88-95713C488FA6}" type="datetime4">
              <a:rPr lang="de-DE" smtClean="0"/>
              <a:t>24. September 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957600" y="6490800"/>
            <a:ext cx="1479924" cy="365125"/>
          </a:xfrm>
          <a:prstGeom prst="rect">
            <a:avLst/>
          </a:prstGeom>
        </p:spPr>
        <p:txBody>
          <a:bodyPr/>
          <a:lstStyle/>
          <a:p>
            <a:fld id="{A6F00FCB-AFE7-46D0-A2E5-E25DFDF3E6C6}" type="datetime4">
              <a:rPr lang="de-DE" smtClean="0"/>
              <a:t>24. September 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72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273600"/>
            <a:ext cx="26642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0" y="273600"/>
            <a:ext cx="428409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91680" y="1436400"/>
            <a:ext cx="266429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957600" y="6490800"/>
            <a:ext cx="1479924" cy="365125"/>
          </a:xfrm>
          <a:prstGeom prst="rect">
            <a:avLst/>
          </a:prstGeom>
        </p:spPr>
        <p:txBody>
          <a:bodyPr/>
          <a:lstStyle/>
          <a:p>
            <a:fld id="{B71D1301-B329-4CCD-9423-568F6F0F278C}" type="datetime4">
              <a:rPr lang="de-DE" smtClean="0"/>
              <a:t>24. September 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8397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3305" y="4797152"/>
            <a:ext cx="57670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193305" y="620688"/>
            <a:ext cx="57670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195736" y="5373216"/>
            <a:ext cx="57606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957600" y="6490800"/>
            <a:ext cx="1479924" cy="365125"/>
          </a:xfrm>
          <a:prstGeom prst="rect">
            <a:avLst/>
          </a:prstGeom>
        </p:spPr>
        <p:txBody>
          <a:bodyPr/>
          <a:lstStyle/>
          <a:p>
            <a:fld id="{3EAD47FC-9769-4EC5-A772-ED10C4F5F9A6}" type="datetime4">
              <a:rPr lang="de-DE" smtClean="0"/>
              <a:t>24. September 2018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360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42341" y="0"/>
            <a:ext cx="216024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505191" y="0"/>
            <a:ext cx="466409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768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87624" y="1600200"/>
            <a:ext cx="77768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>
          <a:xfrm>
            <a:off x="957064" y="6489697"/>
            <a:ext cx="1598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B5C6901-421F-47FA-B2DA-4A70895FD0E8}" type="datetime4">
              <a:rPr lang="de-DE" smtClean="0"/>
              <a:pPr/>
              <a:t>24. September 2018</a:t>
            </a:fld>
            <a:endParaRPr lang="de-DE" dirty="0"/>
          </a:p>
        </p:txBody>
      </p:sp>
      <p:sp>
        <p:nvSpPr>
          <p:cNvPr id="10" name="Foliennummernplatzhalter 7"/>
          <p:cNvSpPr txBox="1">
            <a:spLocks/>
          </p:cNvSpPr>
          <p:nvPr userDrawn="1"/>
        </p:nvSpPr>
        <p:spPr>
          <a:xfrm>
            <a:off x="8404224" y="6489697"/>
            <a:ext cx="732111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BB3F1-2992-4795-8C19-D0CCA46932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26" name="Picture 2" descr="http://mtjz.de/images/mtjz_logo.jp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585" y="6417025"/>
            <a:ext cx="4320480" cy="4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81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71550" indent="-514350" algn="l" defTabSz="914400" rtl="0" eaLnBrk="1" latinLnBrk="0" hangingPunct="1">
        <a:spcBef>
          <a:spcPct val="20000"/>
        </a:spcBef>
        <a:buClr>
          <a:srgbClr val="FF0000"/>
        </a:buClr>
        <a:buFont typeface="Wingdings" panose="05000000000000000000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0000"/>
        </a:buClr>
        <a:buFont typeface="Wingdings" panose="05000000000000000000" pitchFamily="2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0000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0000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 txBox="1">
            <a:spLocks/>
          </p:cNvSpPr>
          <p:nvPr/>
        </p:nvSpPr>
        <p:spPr>
          <a:xfrm>
            <a:off x="1619672" y="764704"/>
            <a:ext cx="6912768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de-DE" sz="2300" dirty="0" smtClean="0"/>
              <a:t>Prof. Dr. Hubert Jung</a:t>
            </a:r>
          </a:p>
          <a:p>
            <a:pPr>
              <a:lnSpc>
                <a:spcPct val="150000"/>
              </a:lnSpc>
            </a:pPr>
            <a:r>
              <a:rPr lang="de-DE" sz="2300" dirty="0" smtClean="0"/>
              <a:t>„Steuerliche </a:t>
            </a:r>
            <a:r>
              <a:rPr lang="de-DE" sz="2300" dirty="0" smtClean="0"/>
              <a:t>Wirkungen </a:t>
            </a:r>
          </a:p>
          <a:p>
            <a:pPr>
              <a:lnSpc>
                <a:spcPct val="150000"/>
              </a:lnSpc>
            </a:pPr>
            <a:r>
              <a:rPr lang="de-DE" sz="2300" dirty="0" smtClean="0"/>
              <a:t>von Solarenergieanlagen privater Haushalte“</a:t>
            </a:r>
            <a:br>
              <a:rPr lang="de-DE" sz="2300" dirty="0" smtClean="0"/>
            </a:br>
            <a:r>
              <a:rPr lang="de-DE" sz="2300" dirty="0" smtClean="0"/>
              <a:t>6. E</a:t>
            </a:r>
            <a:r>
              <a:rPr lang="de-DE" sz="2400" dirty="0" smtClean="0"/>
              <a:t>nergietag</a:t>
            </a:r>
            <a:br>
              <a:rPr lang="de-DE" sz="2400" dirty="0" smtClean="0"/>
            </a:br>
            <a:r>
              <a:rPr lang="de-DE" sz="2400" dirty="0" smtClean="0"/>
              <a:t>am 22. September 2018</a:t>
            </a:r>
            <a:br>
              <a:rPr lang="de-DE" sz="2400" dirty="0" smtClean="0"/>
            </a:br>
            <a:r>
              <a:rPr lang="de-DE" sz="2400" dirty="0" smtClean="0"/>
              <a:t>in </a:t>
            </a:r>
            <a:r>
              <a:rPr lang="de-DE" sz="2400" dirty="0" err="1" smtClean="0"/>
              <a:t>Hungen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300" dirty="0"/>
          </a:p>
        </p:txBody>
      </p:sp>
    </p:spTree>
    <p:extLst>
      <p:ext uri="{BB962C8B-B14F-4D97-AF65-F5344CB8AC3E}">
        <p14:creationId xmlns:p14="http://schemas.microsoft.com/office/powerpoint/2010/main" val="21357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3.2 Liebhaberei </a:t>
            </a:r>
            <a:r>
              <a:rPr lang="de-DE" dirty="0"/>
              <a:t>bei negativer Gewinnprognose</a:t>
            </a: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77072"/>
            <a:ext cx="2200275" cy="2076450"/>
          </a:xfrm>
          <a:prstGeom prst="rect">
            <a:avLst/>
          </a:prstGeom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1619672" y="1690686"/>
            <a:ext cx="69127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2400" dirty="0" smtClean="0"/>
              <a:t>Im Bemessungszeitraum von 20 Jahren wird kein Überschuss erzielt</a:t>
            </a:r>
          </a:p>
          <a:p>
            <a:pPr>
              <a:defRPr/>
            </a:pPr>
            <a:endParaRPr lang="de-DE" sz="2400" dirty="0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sz="2400" dirty="0" smtClean="0"/>
              <a:t>Bei „Liebhaberei“ keine ertragsteuerliche Berücksichtigung der Verluste!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93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3.2 </a:t>
            </a:r>
            <a:r>
              <a:rPr lang="de-DE" dirty="0"/>
              <a:t>Gestaltungsmöglichkeiten bei </a:t>
            </a:r>
            <a:r>
              <a:rPr lang="de-DE" dirty="0" smtClean="0"/>
              <a:t>Abschreibungen gemäß § 7g EStG</a:t>
            </a:r>
            <a:endParaRPr lang="de-DE" dirty="0"/>
          </a:p>
        </p:txBody>
      </p:sp>
      <p:sp>
        <p:nvSpPr>
          <p:cNvPr id="7" name="Inhaltsplatzhalter 6"/>
          <p:cNvSpPr txBox="1">
            <a:spLocks noGrp="1"/>
          </p:cNvSpPr>
          <p:nvPr>
            <p:ph idx="1"/>
          </p:nvPr>
        </p:nvSpPr>
        <p:spPr>
          <a:xfrm>
            <a:off x="1187624" y="1600200"/>
            <a:ext cx="7776864" cy="707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sz="2800" dirty="0" smtClean="0"/>
          </a:p>
          <a:p>
            <a:pPr marL="514350" indent="-514350">
              <a:spcBef>
                <a:spcPct val="2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Investitionsabzugsbetrag bis 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zu 40% </a:t>
            </a:r>
            <a: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der Investitionskosten</a:t>
            </a:r>
          </a:p>
          <a:p>
            <a:pPr marL="514350" indent="-514350">
              <a:spcBef>
                <a:spcPct val="20000"/>
              </a:spcBef>
              <a:buClr>
                <a:srgbClr val="FF0000"/>
              </a:buClr>
              <a:buFont typeface="+mj-lt"/>
              <a:buAutoNum type="arabicPeriod"/>
            </a:pPr>
            <a:endParaRPr lang="de-DE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14350" indent="-514350">
              <a:spcBef>
                <a:spcPct val="2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Sonderabschreibungen in Höhe von </a:t>
            </a: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  <a:r>
              <a:rPr lang="de-DE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 der Anschaffungskosten (nach IAB)</a:t>
            </a:r>
          </a:p>
          <a:p>
            <a:pPr>
              <a:buClr>
                <a:srgbClr val="FF0000"/>
              </a:buClr>
            </a:pPr>
            <a:endParaRPr lang="de-DE" sz="2800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917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3.2 Investitionsabzugsbetrag </a:t>
            </a:r>
            <a:r>
              <a:rPr lang="de-DE" dirty="0"/>
              <a:t>und Sonderabschreibungen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Investition: </a:t>
            </a:r>
            <a:r>
              <a:rPr lang="de-DE" dirty="0" smtClean="0"/>
              <a:t>36.000,- </a:t>
            </a:r>
            <a:r>
              <a:rPr lang="de-DE" dirty="0"/>
              <a:t>EUR</a:t>
            </a:r>
          </a:p>
          <a:p>
            <a:pPr marL="0" indent="0">
              <a:buNone/>
            </a:pPr>
            <a:r>
              <a:rPr lang="de-DE" dirty="0"/>
              <a:t>Investitionsabzugsbetrag: -</a:t>
            </a:r>
            <a:r>
              <a:rPr lang="de-DE" dirty="0" smtClean="0"/>
              <a:t>14.400,- EUR</a:t>
            </a:r>
          </a:p>
          <a:p>
            <a:pPr marL="0" indent="0">
              <a:buNone/>
            </a:pPr>
            <a:r>
              <a:rPr lang="de-DE" dirty="0"/>
              <a:t>Ergebnis: </a:t>
            </a:r>
            <a:r>
              <a:rPr lang="de-DE" dirty="0" smtClean="0"/>
              <a:t>21.600,- </a:t>
            </a:r>
            <a:r>
              <a:rPr lang="de-DE" dirty="0"/>
              <a:t>EUR</a:t>
            </a:r>
          </a:p>
          <a:p>
            <a:pPr marL="0" indent="0">
              <a:buNone/>
            </a:pPr>
            <a:r>
              <a:rPr lang="de-DE" dirty="0" smtClean="0"/>
              <a:t>Sonderabschreibungen </a:t>
            </a:r>
            <a:r>
              <a:rPr lang="de-DE" dirty="0"/>
              <a:t>20%: - 4.320 EUR</a:t>
            </a:r>
          </a:p>
          <a:p>
            <a:pPr marL="0" indent="0">
              <a:buNone/>
            </a:pPr>
            <a:r>
              <a:rPr lang="de-DE" dirty="0" smtClean="0"/>
              <a:t>Lineare </a:t>
            </a:r>
            <a:r>
              <a:rPr lang="de-DE" dirty="0"/>
              <a:t>Abschreibung: </a:t>
            </a:r>
            <a:r>
              <a:rPr lang="de-DE" dirty="0" smtClean="0"/>
              <a:t>1.080 </a:t>
            </a:r>
            <a:r>
              <a:rPr lang="de-DE" dirty="0"/>
              <a:t>EUR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Steuerersparnis im Jahr </a:t>
            </a:r>
            <a:r>
              <a:rPr lang="de-DE" dirty="0" smtClean="0"/>
              <a:t>Bildung des IAB </a:t>
            </a:r>
          </a:p>
          <a:p>
            <a:r>
              <a:rPr lang="de-DE" dirty="0" smtClean="0"/>
              <a:t>Steuerersparnis durch die Sonderabschreibung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934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3.2 Gewinnermittlung nach § 4 III EStG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556792"/>
            <a:ext cx="3383573" cy="749873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455" y="2306665"/>
            <a:ext cx="3395766" cy="2871465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0438" y="1556792"/>
            <a:ext cx="3383573" cy="749873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6300" y="2306665"/>
            <a:ext cx="3401863" cy="277392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66359" y="5039360"/>
            <a:ext cx="4560203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76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Gestaltungsempfehlungen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449685"/>
            <a:ext cx="6120680" cy="375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29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>
            <a:normAutofit/>
          </a:bodyPr>
          <a:lstStyle/>
          <a:p>
            <a:r>
              <a:rPr lang="de-DE" dirty="0"/>
              <a:t>5. Zusammenfassung der Ergebnisse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Individuelle Gestaltungsmöglichkeiten je nach Ziel des Anlagenbetreibers</a:t>
            </a:r>
          </a:p>
          <a:p>
            <a:pPr>
              <a:lnSpc>
                <a:spcPct val="150000"/>
              </a:lnSpc>
            </a:pPr>
            <a:r>
              <a:rPr lang="de-DE" dirty="0"/>
              <a:t>Steuerliche Vorteile bei Regelbesteuerung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Keine Erhebung der </a:t>
            </a:r>
            <a:r>
              <a:rPr lang="de-DE" dirty="0" err="1" smtClean="0"/>
              <a:t>USt</a:t>
            </a:r>
            <a:r>
              <a:rPr lang="de-DE" dirty="0" smtClean="0"/>
              <a:t> </a:t>
            </a:r>
            <a:r>
              <a:rPr lang="de-DE" dirty="0"/>
              <a:t>bei KU-Regelung</a:t>
            </a:r>
          </a:p>
          <a:p>
            <a:pPr>
              <a:lnSpc>
                <a:spcPct val="150000"/>
              </a:lnSpc>
            </a:pPr>
            <a:r>
              <a:rPr lang="de-DE" dirty="0"/>
              <a:t>Steuerersparnis durch Verlustvortrag </a:t>
            </a:r>
          </a:p>
          <a:p>
            <a:pPr>
              <a:lnSpc>
                <a:spcPct val="110000"/>
              </a:lnSpc>
            </a:pPr>
            <a:r>
              <a:rPr lang="de-DE" dirty="0"/>
              <a:t>Gewinn mindernde Rücklage durch IAB und Sonderabschreibungen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88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367136" y="2924944"/>
            <a:ext cx="7776864" cy="1143000"/>
          </a:xfrm>
        </p:spPr>
        <p:txBody>
          <a:bodyPr>
            <a:normAutofit fontScale="90000"/>
          </a:bodyPr>
          <a:lstStyle/>
          <a:p>
            <a:r>
              <a:rPr lang="de-DE" dirty="0"/>
              <a:t>Vielen Dank für Ihre Aufmerksamkeit!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167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Ihre Ansprechpartner</a:t>
            </a:r>
            <a:endParaRPr lang="de-DE" dirty="0"/>
          </a:p>
        </p:txBody>
      </p:sp>
      <p:pic>
        <p:nvPicPr>
          <p:cNvPr id="13" name="Picture 4" descr="Prof. Dr. Hubert Ju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87785"/>
            <a:ext cx="3240359" cy="196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Inhaltsplatzhalter 8"/>
          <p:cNvSpPr txBox="1">
            <a:spLocks/>
          </p:cNvSpPr>
          <p:nvPr/>
        </p:nvSpPr>
        <p:spPr>
          <a:xfrm>
            <a:off x="1691680" y="3726375"/>
            <a:ext cx="2376264" cy="112946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e-DE" sz="1800" dirty="0" smtClean="0"/>
              <a:t>Prof. Dr. Hubert Jung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de-DE" sz="1800" dirty="0" smtClean="0"/>
              <a:t>Wirtschaftsprüfer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de-DE" sz="1800" dirty="0" smtClean="0"/>
              <a:t>Steuerberater	</a:t>
            </a:r>
            <a:endParaRPr lang="de-DE" sz="1800" dirty="0"/>
          </a:p>
        </p:txBody>
      </p:sp>
      <p:sp>
        <p:nvSpPr>
          <p:cNvPr id="11" name="Inhaltsplatzhalter 9"/>
          <p:cNvSpPr txBox="1">
            <a:spLocks/>
          </p:cNvSpPr>
          <p:nvPr/>
        </p:nvSpPr>
        <p:spPr>
          <a:xfrm>
            <a:off x="5364088" y="1635442"/>
            <a:ext cx="3240360" cy="1920786"/>
          </a:xfrm>
          <a:prstGeom prst="rect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de-DE" sz="1800" cap="small" smtClean="0"/>
              <a:t>Theobald Jung Scherer AG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sz="900" cap="small" smtClean="0"/>
              <a:t>Wirtschaftsprüfungsgesellschaft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de-DE" sz="900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sz="1800" smtClean="0"/>
              <a:t>Lahnstraße 1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sz="1800" smtClean="0"/>
              <a:t>35398 Gießen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de-DE" sz="900" smtClean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sz="1800" smtClean="0"/>
              <a:t>0641 / 98 29 2 - 65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sz="1800" smtClean="0"/>
              <a:t>h.jung@mtjz.de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9554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de-DE" dirty="0"/>
              <a:t>Steuerliche Relevanz von Photovoltaikanlagen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de-DE" dirty="0"/>
              <a:t>Umsatzsteuer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de-DE" dirty="0"/>
              <a:t>Ertragsteuern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de-DE" dirty="0"/>
              <a:t>      3.1 Gewerbesteuer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de-DE" dirty="0"/>
              <a:t>      3.2 Einkommensteuer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 startAt="4"/>
            </a:pPr>
            <a:r>
              <a:rPr lang="de-DE" dirty="0"/>
              <a:t>Gestaltungsempfehlungen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 startAt="4"/>
            </a:pPr>
            <a:r>
              <a:rPr lang="de-DE" dirty="0"/>
              <a:t>Zusammenfassung der Ergebnisse</a:t>
            </a:r>
          </a:p>
          <a:p>
            <a:pPr marL="514350" indent="-514350">
              <a:buFont typeface="+mj-lt"/>
              <a:buAutoNum type="arabicParenR"/>
            </a:pPr>
            <a:endParaRPr lang="de-DE" dirty="0" smtClean="0"/>
          </a:p>
          <a:p>
            <a:pPr marL="514350" indent="-514350">
              <a:buFont typeface="+mj-lt"/>
              <a:buAutoNum type="arabicParenR"/>
            </a:pPr>
            <a:endParaRPr lang="de-DE" dirty="0" smtClean="0"/>
          </a:p>
          <a:p>
            <a:pPr marL="514350" indent="-514350">
              <a:buFont typeface="+mj-lt"/>
              <a:buAutoNum type="arabicParenR"/>
            </a:pP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695" y="74927"/>
            <a:ext cx="2438611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87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187624" y="188640"/>
            <a:ext cx="5904656" cy="122899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1</a:t>
            </a:r>
            <a:r>
              <a:rPr lang="de-DE" dirty="0"/>
              <a:t>. </a:t>
            </a:r>
            <a:r>
              <a:rPr lang="de-DE" dirty="0" smtClean="0"/>
              <a:t>Steuerliche Relevanz von Photovoltaikanagen</a:t>
            </a:r>
            <a:br>
              <a:rPr lang="de-DE" dirty="0" smtClean="0"/>
            </a:b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628" y="25678"/>
            <a:ext cx="1981372" cy="2304488"/>
          </a:xfrm>
          <a:prstGeom prst="rect">
            <a:avLst/>
          </a:prstGeom>
        </p:spPr>
      </p:pic>
      <p:graphicFrame>
        <p:nvGraphicFramePr>
          <p:cNvPr id="10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114496"/>
              </p:ext>
            </p:extLst>
          </p:nvPr>
        </p:nvGraphicFramePr>
        <p:xfrm>
          <a:off x="2038456" y="1415735"/>
          <a:ext cx="4837800" cy="4652550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2208441"/>
                <a:gridCol w="2629359"/>
              </a:tblGrid>
              <a:tr h="8592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Strom wird  in das öffentliche Netz eingespeist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14450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Umsatzsteuer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Unternehmereigenschaft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 smtClean="0">
                          <a:effectLst/>
                        </a:rPr>
                        <a:t>Kleinunternehmerregelung</a:t>
                      </a: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 smtClean="0">
                          <a:effectLst/>
                        </a:rPr>
                        <a:t>Regelbesteuerung </a:t>
                      </a:r>
                      <a:endParaRPr lang="de-DE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933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effectLst/>
                        </a:rPr>
                        <a:t>Gewerbesteuer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 smtClean="0">
                          <a:effectLst/>
                        </a:rPr>
                        <a:t>Gewerbetreibender</a:t>
                      </a:r>
                      <a:r>
                        <a:rPr lang="de-DE" sz="1600" baseline="0" dirty="0" smtClean="0">
                          <a:effectLst/>
                        </a:rPr>
                        <a:t> 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Gewerbesteuerpflicht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de-DE" sz="1600" dirty="0">
                        <a:effectLst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30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effectLst/>
                        </a:rPr>
                        <a:t>Einkommensteuer</a:t>
                      </a:r>
                      <a:endParaRPr lang="de-DE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baseline="0" dirty="0" smtClean="0">
                          <a:effectLst/>
                        </a:rPr>
                        <a:t>Negative Einkünfte aus     Gewerbebetrieb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DE" sz="1600" baseline="0" dirty="0" smtClean="0">
                        <a:effectLst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baseline="0" dirty="0" smtClean="0">
                          <a:effectLst/>
                        </a:rPr>
                        <a:t>Liebhaberei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6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2. Umsatzsteuer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de-DE" dirty="0" smtClean="0"/>
          </a:p>
          <a:p>
            <a:pPr marL="171450" indent="0">
              <a:buNone/>
            </a:pPr>
            <a:r>
              <a:rPr lang="de-DE" dirty="0"/>
              <a:t>Kleinunternehmerregelung</a:t>
            </a:r>
          </a:p>
          <a:p>
            <a:pPr marL="457200" lvl="1" indent="0">
              <a:buNone/>
            </a:pPr>
            <a:endParaRPr lang="de-DE" sz="2800" dirty="0"/>
          </a:p>
          <a:p>
            <a:pPr marL="457200" lvl="1" indent="-457200"/>
            <a:r>
              <a:rPr lang="de-DE" dirty="0"/>
              <a:t>Befreiung von dem Ausweis und </a:t>
            </a:r>
            <a:endParaRPr lang="de-DE" dirty="0" smtClean="0"/>
          </a:p>
          <a:p>
            <a:pPr marL="400050" lvl="2" indent="0">
              <a:buNone/>
            </a:pPr>
            <a:r>
              <a:rPr lang="de-DE" dirty="0" smtClean="0"/>
              <a:t>der </a:t>
            </a:r>
            <a:r>
              <a:rPr lang="de-DE" dirty="0"/>
              <a:t>Abführung der Umsatzsteuerzahlung</a:t>
            </a:r>
          </a:p>
          <a:p>
            <a:pPr marL="457200" lvl="1" indent="-457200"/>
            <a:endParaRPr lang="de-DE" dirty="0"/>
          </a:p>
          <a:p>
            <a:pPr marL="457200" lvl="1" indent="-457200"/>
            <a:r>
              <a:rPr lang="de-DE" dirty="0"/>
              <a:t>Kein Vorsteuerabzug möglich</a:t>
            </a:r>
          </a:p>
          <a:p>
            <a:pPr marL="457200" lvl="1" indent="-457200"/>
            <a:endParaRPr lang="de-DE" dirty="0"/>
          </a:p>
          <a:p>
            <a:pPr marL="457200" lvl="1" indent="-457200"/>
            <a:r>
              <a:rPr lang="de-DE" dirty="0"/>
              <a:t>Geringer </a:t>
            </a:r>
            <a:r>
              <a:rPr lang="de-DE" dirty="0" smtClean="0"/>
              <a:t>Verwaltungsaufwand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193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/>
              <a:t>2. Umsatzsteuer</a:t>
            </a:r>
            <a:endParaRPr lang="de-DE" sz="36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001" y="2434"/>
            <a:ext cx="2097206" cy="171312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Regelbesteuerung</a:t>
            </a:r>
          </a:p>
          <a:p>
            <a:pPr marL="0" indent="0">
              <a:buNone/>
            </a:pPr>
            <a:endParaRPr lang="de-DE" sz="2400" dirty="0" smtClean="0"/>
          </a:p>
          <a:p>
            <a:r>
              <a:rPr lang="de-DE" sz="2400" dirty="0" smtClean="0"/>
              <a:t>Möglichkeit zum Vorsteuerabzug </a:t>
            </a:r>
          </a:p>
          <a:p>
            <a:endParaRPr lang="de-DE" sz="2400" dirty="0" smtClean="0"/>
          </a:p>
          <a:p>
            <a:r>
              <a:rPr lang="de-DE" sz="2400" dirty="0" smtClean="0"/>
              <a:t>Umsatzsteuerpflichtiger „Eigenverbrauch“</a:t>
            </a:r>
          </a:p>
          <a:p>
            <a:endParaRPr lang="de-DE" sz="2400" dirty="0" smtClean="0"/>
          </a:p>
          <a:p>
            <a:r>
              <a:rPr lang="de-DE" sz="2400" dirty="0" smtClean="0"/>
              <a:t>Umsatzsteuerpflichtige Einspeisevergütung</a:t>
            </a:r>
          </a:p>
          <a:p>
            <a:endParaRPr lang="de-DE" sz="2400" dirty="0" smtClean="0"/>
          </a:p>
          <a:p>
            <a:r>
              <a:rPr lang="de-DE" sz="2400" dirty="0" smtClean="0"/>
              <a:t>Höherer Verwaltungsaufwand</a:t>
            </a:r>
          </a:p>
          <a:p>
            <a:endParaRPr lang="de-DE" sz="2400" dirty="0" smtClean="0"/>
          </a:p>
          <a:p>
            <a:endParaRPr lang="de-DE" sz="2400" dirty="0" smtClean="0"/>
          </a:p>
          <a:p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29376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187624" y="1417638"/>
            <a:ext cx="7776864" cy="47085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/>
              <a:t>Daten: Leistung 7680 kWh, Einspeisevergütung 0,1256 </a:t>
            </a:r>
            <a:r>
              <a:rPr lang="de-DE" dirty="0" smtClean="0"/>
              <a:t>EUR, Nettobezugspreis </a:t>
            </a:r>
            <a:r>
              <a:rPr lang="de-DE" dirty="0"/>
              <a:t>0,17 EUR, Vorsteuerabzug aus der Investition der Photovoltaikanlage: 6.840 EUR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eingespeister Strom: </a:t>
            </a:r>
          </a:p>
          <a:p>
            <a:pPr marL="0" indent="0">
              <a:buNone/>
            </a:pPr>
            <a:r>
              <a:rPr lang="de-DE" dirty="0"/>
              <a:t>	4608 kWh*0,1256 EUR = 579 EUR</a:t>
            </a:r>
          </a:p>
          <a:p>
            <a:pPr marL="0" indent="0">
              <a:buNone/>
            </a:pPr>
            <a:r>
              <a:rPr lang="de-DE" dirty="0"/>
              <a:t>       	579*0,19 = 110 EUR USt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r>
              <a:rPr lang="de-DE" dirty="0" smtClean="0"/>
              <a:t>„Eigenverbrauch“: 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3072 kWh*0,17 EUR = 522 EUR</a:t>
            </a:r>
          </a:p>
          <a:p>
            <a:pPr marL="0" indent="0">
              <a:buNone/>
            </a:pPr>
            <a:r>
              <a:rPr lang="de-DE" dirty="0"/>
              <a:t>       	522*0,19 = 99 </a:t>
            </a:r>
            <a:r>
              <a:rPr lang="de-DE" dirty="0" err="1" smtClean="0"/>
              <a:t>USt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USt insgesamt: 209 EUR</a:t>
            </a:r>
          </a:p>
          <a:p>
            <a:endParaRPr lang="de-DE" dirty="0"/>
          </a:p>
          <a:p>
            <a:r>
              <a:rPr lang="de-DE" dirty="0"/>
              <a:t>Regelbesteuerung: 209*5 Jahre = 1.045 EUR </a:t>
            </a:r>
          </a:p>
          <a:p>
            <a:pPr marL="0" indent="0">
              <a:buNone/>
            </a:pPr>
            <a:r>
              <a:rPr lang="de-DE" dirty="0"/>
              <a:t>        Vorsteuerabzug: 6.840 EUR – USt: 1.045 EUR = 5.795 EUR 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 </a:t>
            </a:r>
            <a:r>
              <a:rPr lang="de-DE" b="1" dirty="0"/>
              <a:t>Vorteil</a:t>
            </a:r>
            <a:r>
              <a:rPr lang="de-DE" dirty="0"/>
              <a:t> gegenüber </a:t>
            </a:r>
            <a:r>
              <a:rPr lang="de-DE" dirty="0" smtClean="0"/>
              <a:t>Kleinunternehmer-Regelung durch </a:t>
            </a:r>
            <a:r>
              <a:rPr lang="de-DE" b="1" dirty="0" smtClean="0"/>
              <a:t>Vorsteuerabzug</a:t>
            </a:r>
            <a:endParaRPr lang="de-DE" b="1" dirty="0"/>
          </a:p>
          <a:p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</a:t>
            </a:r>
          </a:p>
        </p:txBody>
      </p:sp>
    </p:spTree>
    <p:extLst>
      <p:ext uri="{BB962C8B-B14F-4D97-AF65-F5344CB8AC3E}">
        <p14:creationId xmlns:p14="http://schemas.microsoft.com/office/powerpoint/2010/main" val="12424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3. </a:t>
            </a:r>
            <a:r>
              <a:rPr lang="de-DE" dirty="0" smtClean="0"/>
              <a:t>Ertragsteuern</a:t>
            </a:r>
            <a:br>
              <a:rPr lang="de-DE" dirty="0" smtClean="0"/>
            </a:br>
            <a:r>
              <a:rPr lang="de-DE" sz="2700" u="sng" dirty="0" smtClean="0"/>
              <a:t>Wirkungen der </a:t>
            </a:r>
            <a:r>
              <a:rPr lang="de-DE" sz="2700" u="sng" dirty="0"/>
              <a:t>umsatzsteuerlichen Besteuerungsformen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1187624" y="1628800"/>
            <a:ext cx="7367930" cy="4525963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Investitionskosten </a:t>
            </a:r>
            <a:r>
              <a:rPr lang="de-DE" i="1" u="sng" dirty="0" smtClean="0"/>
              <a:t>mit</a:t>
            </a:r>
            <a:r>
              <a:rPr lang="de-DE" dirty="0" smtClean="0"/>
              <a:t> Vorsteuerabzug: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10.000 EUR (netto)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Lineare Abschreibung über 20 Jahre: </a:t>
            </a:r>
            <a:r>
              <a:rPr lang="de-DE" dirty="0"/>
              <a:t>500 </a:t>
            </a:r>
            <a:r>
              <a:rPr lang="de-DE" dirty="0" smtClean="0"/>
              <a:t>EUR 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Investitionskosten </a:t>
            </a:r>
            <a:r>
              <a:rPr lang="de-DE" i="1" u="sng" dirty="0" smtClean="0"/>
              <a:t>ohne</a:t>
            </a:r>
            <a:r>
              <a:rPr lang="de-DE" dirty="0" smtClean="0"/>
              <a:t> Vorsteuerabzug</a:t>
            </a:r>
          </a:p>
          <a:p>
            <a:pPr marL="0" indent="0">
              <a:buNone/>
            </a:pPr>
            <a:r>
              <a:rPr lang="de-DE" dirty="0" smtClean="0"/>
              <a:t>      Anschaffungskosten: 11.900 EUR (brutto)</a:t>
            </a:r>
          </a:p>
          <a:p>
            <a:pPr marL="0" indent="0">
              <a:buNone/>
            </a:pPr>
            <a:r>
              <a:rPr lang="de-DE" dirty="0" smtClean="0"/>
              <a:t>       Lineare Abschreibung über 20 Jahre: 595 EUR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Vergleich: 595 - 500= 95</a:t>
            </a:r>
            <a:r>
              <a:rPr lang="de-DE" b="1" dirty="0" smtClean="0"/>
              <a:t> </a:t>
            </a:r>
            <a:r>
              <a:rPr lang="de-DE" dirty="0"/>
              <a:t>EUR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5085184"/>
            <a:ext cx="1607290" cy="106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Photovoltaikanlagenbetreiber werden zu </a:t>
            </a:r>
            <a:r>
              <a:rPr lang="de-DE" dirty="0" smtClean="0"/>
              <a:t>Gewerbetreibenden</a:t>
            </a:r>
          </a:p>
          <a:p>
            <a:endParaRPr lang="de-DE" dirty="0"/>
          </a:p>
          <a:p>
            <a:r>
              <a:rPr lang="de-DE" dirty="0"/>
              <a:t>Grundsätzlich Gewerbesteuerpflicht </a:t>
            </a:r>
            <a:endParaRPr lang="de-DE" dirty="0" smtClean="0"/>
          </a:p>
          <a:p>
            <a:endParaRPr lang="de-DE" dirty="0"/>
          </a:p>
          <a:p>
            <a:r>
              <a:rPr lang="de-DE" dirty="0"/>
              <a:t>Gewerbesteuerzahlungen entfallen regelmäßig aufgrund des Freibetrags für Einzelunternehmer und </a:t>
            </a:r>
            <a:r>
              <a:rPr lang="de-DE" dirty="0" smtClean="0"/>
              <a:t>Personengesellschaften </a:t>
            </a:r>
            <a:r>
              <a:rPr lang="de-DE" dirty="0"/>
              <a:t>in Höhe von 24.500 EUR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3.1 Gewerbesteuer</a:t>
            </a:r>
          </a:p>
        </p:txBody>
      </p:sp>
    </p:spTree>
    <p:extLst>
      <p:ext uri="{BB962C8B-B14F-4D97-AF65-F5344CB8AC3E}">
        <p14:creationId xmlns:p14="http://schemas.microsoft.com/office/powerpoint/2010/main" val="34716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3.2 Einkommensteuer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Verrechnung der negativen Einkünfte aus Gewerbebetrieb mit anderen </a:t>
            </a:r>
            <a:r>
              <a:rPr lang="de-DE" dirty="0" smtClean="0"/>
              <a:t>Einkünften</a:t>
            </a:r>
          </a:p>
          <a:p>
            <a:endParaRPr lang="de-DE" dirty="0"/>
          </a:p>
          <a:p>
            <a:r>
              <a:rPr lang="de-DE" dirty="0" smtClean="0"/>
              <a:t>Möglichkeit zum Verlustvortrag und Verlustverrechnung 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Günstige Steuerwirkungen erhöhen die Rendite der Anlage nach Steuern ! 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7764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Bildschirmpräsentation (4:3)</PresentationFormat>
  <Paragraphs>153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Larissa</vt:lpstr>
      <vt:lpstr>PowerPoint-Präsentation</vt:lpstr>
      <vt:lpstr>Agenda</vt:lpstr>
      <vt:lpstr> 1. Steuerliche Relevanz von Photovoltaikanagen  </vt:lpstr>
      <vt:lpstr>2. Umsatzsteuer</vt:lpstr>
      <vt:lpstr>2. Umsatzsteuer</vt:lpstr>
      <vt:lpstr>Beispiel </vt:lpstr>
      <vt:lpstr>3. Ertragsteuern Wirkungen der umsatzsteuerlichen Besteuerungsformen</vt:lpstr>
      <vt:lpstr>3.1 Gewerbesteuer</vt:lpstr>
      <vt:lpstr>3.2 Einkommensteuer</vt:lpstr>
      <vt:lpstr>3.2 Liebhaberei bei negativer Gewinnprognose</vt:lpstr>
      <vt:lpstr>3.2 Gestaltungsmöglichkeiten bei Abschreibungen gemäß § 7g EStG</vt:lpstr>
      <vt:lpstr>3.2 Investitionsabzugsbetrag und Sonderabschreibungen</vt:lpstr>
      <vt:lpstr>3.2 Gewinnermittlung nach § 4 III EStG</vt:lpstr>
      <vt:lpstr>4. Gestaltungsempfehlungen</vt:lpstr>
      <vt:lpstr>5. Zusammenfassung der Ergebnisse</vt:lpstr>
      <vt:lpstr>Vielen Dank für Ihre Aufmerksamkeit! </vt:lpstr>
      <vt:lpstr>Ihre Ansprechpartner</vt:lpstr>
    </vt:vector>
  </TitlesOfParts>
  <Company>MTJZ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Prof. Dr. Hubert Jung</cp:lastModifiedBy>
  <cp:revision>199</cp:revision>
  <cp:lastPrinted>2018-09-17T13:25:28Z</cp:lastPrinted>
  <dcterms:created xsi:type="dcterms:W3CDTF">2015-04-10T07:31:52Z</dcterms:created>
  <dcterms:modified xsi:type="dcterms:W3CDTF">2018-09-24T07:25:06Z</dcterms:modified>
</cp:coreProperties>
</file>